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Relationship Id="rId4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Relationship Id="rId4" Type="http://schemas.openxmlformats.org/officeDocument/2006/relationships/image" Target="../media/image3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png"/><Relationship Id="rId4" Type="http://schemas.openxmlformats.org/officeDocument/2006/relationships/image" Target="../media/image27.png"/><Relationship Id="rId5" Type="http://schemas.openxmlformats.org/officeDocument/2006/relationships/image" Target="../media/image3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Algorithms to Solve Mazes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An Application of Graph Theory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1551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Jonathan Garofalo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May 4, 2017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Mount Saint Mary College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Coordinating Seminar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Maze Solving Algorithms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Wall Follower (Left/Right Hand Rule)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Trémaux's Algorithm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Dead End Filling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Shortest Path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Breadth First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“Greed”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Wall Follower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152475"/>
            <a:ext cx="5265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400"/>
              <a:t>Follow the Right or Left Wall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400"/>
              <a:t>Works if Simply Connected</a:t>
            </a: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800"/>
              <a:t>Entrance/Exit are on the outer boundary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2400"/>
              <a:t>Works in 3D if:</a:t>
            </a: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800"/>
              <a:t>Maze can be projected to a 2D plane</a:t>
            </a: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800"/>
              <a:t>“Up” is “northwest”</a:t>
            </a: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800"/>
              <a:t>“Down” is “southeast”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8650" y="1152462"/>
            <a:ext cx="2533650" cy="31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How Does This Work?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152475"/>
            <a:ext cx="40557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400"/>
              <a:t>Side Preference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2400"/>
              <a:t>Ability to “Turn Around”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2400"/>
              <a:t>Undirected Graph Edge Properties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9800" y="22675"/>
            <a:ext cx="4624199" cy="512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25" y="0"/>
            <a:ext cx="3012649" cy="514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5424" y="0"/>
            <a:ext cx="301263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Trémaux's Algorithm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400"/>
              <a:t>Mark a Path Once When You Follow it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400"/>
              <a:t>Never Enter a Path with Two Marks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2400"/>
              <a:t>Junction with No Marks</a:t>
            </a: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2000"/>
              <a:t>Arbitrarily choose an unmarked path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2400"/>
              <a:t>Dead End</a:t>
            </a: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2000"/>
              <a:t>Turn around and mark the path again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2400"/>
              <a:t>Junction with Marks</a:t>
            </a: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2000"/>
              <a:t>Arbitrarily choose a path with the least marks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9750" y="496025"/>
            <a:ext cx="3278500" cy="407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3025" y="498375"/>
            <a:ext cx="3276601" cy="407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311712" y="11408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0074" y="445025"/>
            <a:ext cx="3310154" cy="411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pic>
        <p:nvPicPr>
          <p:cNvPr descr="Tremaux_Maze_Solving_Algorithm.gif"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1718" y="0"/>
            <a:ext cx="450055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8324" y="0"/>
            <a:ext cx="41456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Mazes With More Than 1 Exit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311700" y="1152475"/>
            <a:ext cx="4569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400"/>
              <a:t>Wall Following And Trémaux's Algorithm Will Still Work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400"/>
              <a:t>May Not Find the Shortest Path</a:t>
            </a:r>
            <a:r>
              <a:rPr lang="en" sz="240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Shortest Path Breadth First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400"/>
              <a:t>Start at Tree Root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400"/>
              <a:t>Explore Neighbors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400"/>
              <a:t>Moves onto Next Level</a:t>
            </a:r>
            <a:r>
              <a:rPr lang="en" sz="240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400"/>
              <a:t> 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8925"/>
            <a:ext cx="41337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marL="457200" rtl="0">
              <a:spcBef>
                <a:spcPts val="0"/>
              </a:spcBef>
              <a:buNone/>
            </a:pPr>
            <a:r>
              <a:rPr lang="en" sz="3000"/>
              <a:t>     Original								Algorithm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5897" y="572700"/>
            <a:ext cx="960725" cy="73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400"/>
              <a:t> 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8925"/>
            <a:ext cx="41337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marL="457200" rtl="0">
              <a:spcBef>
                <a:spcPts val="0"/>
              </a:spcBef>
              <a:buNone/>
            </a:pPr>
            <a:r>
              <a:rPr lang="en" sz="3000"/>
              <a:t>     Original								Algorithm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3723" y="644073"/>
            <a:ext cx="2056675" cy="163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400"/>
              <a:t> </a:t>
            </a:r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8925"/>
            <a:ext cx="41337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marL="457200" rtl="0">
              <a:spcBef>
                <a:spcPts val="0"/>
              </a:spcBef>
              <a:buNone/>
            </a:pPr>
            <a:r>
              <a:rPr lang="en" sz="3000"/>
              <a:t>     Original								Algorithm</a:t>
            </a:r>
          </a:p>
        </p:txBody>
      </p:sp>
      <p:pic>
        <p:nvPicPr>
          <p:cNvPr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8175" y="760850"/>
            <a:ext cx="3061799" cy="169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400"/>
              <a:t> 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8925"/>
            <a:ext cx="41337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marL="457200" rtl="0">
              <a:spcBef>
                <a:spcPts val="0"/>
              </a:spcBef>
              <a:buNone/>
            </a:pPr>
            <a:r>
              <a:rPr lang="en" sz="3000"/>
              <a:t>     Original								Algorithm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6625" y="672208"/>
            <a:ext cx="2985625" cy="246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400"/>
              <a:t> 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8925"/>
            <a:ext cx="41337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marL="457200" rtl="0">
              <a:spcBef>
                <a:spcPts val="0"/>
              </a:spcBef>
              <a:buNone/>
            </a:pPr>
            <a:r>
              <a:rPr lang="en" sz="3000"/>
              <a:t>     Original								Algorithm</a:t>
            </a:r>
          </a:p>
        </p:txBody>
      </p:sp>
      <p:pic>
        <p:nvPicPr>
          <p:cNvPr id="226" name="Shape 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6125" y="701606"/>
            <a:ext cx="3184475" cy="228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400"/>
              <a:t> </a:t>
            </a:r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8925"/>
            <a:ext cx="41337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marL="457200" rtl="0">
              <a:spcBef>
                <a:spcPts val="0"/>
              </a:spcBef>
              <a:buNone/>
            </a:pPr>
            <a:r>
              <a:rPr lang="en" sz="3000"/>
              <a:t>     Original								Algorithm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5600" y="572700"/>
            <a:ext cx="3314999" cy="267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400"/>
              <a:t> </a:t>
            </a: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8925"/>
            <a:ext cx="41337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marL="457200" rtl="0">
              <a:spcBef>
                <a:spcPts val="0"/>
              </a:spcBef>
              <a:buNone/>
            </a:pPr>
            <a:r>
              <a:rPr lang="en" sz="3000"/>
              <a:t>     Original								Algorithm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8075" y="805357"/>
            <a:ext cx="3352525" cy="243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400"/>
              <a:t> </a:t>
            </a:r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8925"/>
            <a:ext cx="41337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marL="457200" rtl="0">
              <a:spcBef>
                <a:spcPts val="0"/>
              </a:spcBef>
              <a:buNone/>
            </a:pPr>
            <a:r>
              <a:rPr lang="en" sz="3000"/>
              <a:t>     Original								Algorithm</a:t>
            </a:r>
          </a:p>
        </p:txBody>
      </p:sp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4430" y="803050"/>
            <a:ext cx="3475400" cy="288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400"/>
              <a:t> </a:t>
            </a:r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8925"/>
            <a:ext cx="41337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marL="457200" rtl="0">
              <a:spcBef>
                <a:spcPts val="0"/>
              </a:spcBef>
              <a:buNone/>
            </a:pPr>
            <a:r>
              <a:rPr lang="en" sz="3000"/>
              <a:t>     Original								Algorithm</a:t>
            </a:r>
          </a:p>
        </p:txBody>
      </p:sp>
      <p:pic>
        <p:nvPicPr>
          <p:cNvPr id="258" name="Shape 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6106" y="755631"/>
            <a:ext cx="3521500" cy="32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8" y="1152475"/>
            <a:ext cx="4668499" cy="189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7185" y="2538435"/>
            <a:ext cx="5385124" cy="20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400"/>
              <a:t> 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8925"/>
            <a:ext cx="41337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marL="457200" rtl="0">
              <a:spcBef>
                <a:spcPts val="0"/>
              </a:spcBef>
              <a:buNone/>
            </a:pPr>
            <a:r>
              <a:rPr lang="en" sz="3000"/>
              <a:t>     Original								Algorithm</a:t>
            </a:r>
          </a:p>
        </p:txBody>
      </p:sp>
      <p:pic>
        <p:nvPicPr>
          <p:cNvPr id="266" name="Shape 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7650" y="644425"/>
            <a:ext cx="3866350" cy="377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400"/>
              <a:t> </a:t>
            </a:r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8925"/>
            <a:ext cx="41337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marL="457200" rtl="0">
              <a:spcBef>
                <a:spcPts val="0"/>
              </a:spcBef>
              <a:buNone/>
            </a:pPr>
            <a:r>
              <a:rPr lang="en" sz="3000"/>
              <a:t>     Original								Algorithm</a:t>
            </a:r>
          </a:p>
        </p:txBody>
      </p:sp>
      <p:pic>
        <p:nvPicPr>
          <p:cNvPr id="274" name="Shape 2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0762" y="715687"/>
            <a:ext cx="3647938" cy="428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400"/>
              <a:t> </a:t>
            </a:r>
          </a:p>
        </p:txBody>
      </p:sp>
      <p:pic>
        <p:nvPicPr>
          <p:cNvPr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8925"/>
            <a:ext cx="41337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marL="457200" rtl="0">
              <a:spcBef>
                <a:spcPts val="0"/>
              </a:spcBef>
              <a:buNone/>
            </a:pPr>
            <a:r>
              <a:rPr lang="en" sz="3000"/>
              <a:t>     Original								Algorithm</a:t>
            </a:r>
          </a:p>
        </p:txBody>
      </p:sp>
      <p:pic>
        <p:nvPicPr>
          <p:cNvPr id="282" name="Shape 2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2255" y="572706"/>
            <a:ext cx="3801744" cy="457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3D Mazes</a:t>
            </a:r>
          </a:p>
        </p:txBody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721275"/>
            <a:ext cx="279818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677" y="1017727"/>
            <a:ext cx="3607899" cy="323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4050" y="1152475"/>
            <a:ext cx="2996200" cy="309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Weighted Paths</a:t>
            </a:r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27175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2400"/>
              <a:t>Greed is Good Algorithm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2400"/>
              <a:t>Find the Pieces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2400"/>
              <a:t>Breadth First</a:t>
            </a:r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8275" y="52950"/>
            <a:ext cx="4725724" cy="503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Other Applications of the Algorithms</a:t>
            </a:r>
          </a:p>
        </p:txBody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400"/>
              <a:t>Reducing Costs of Networks</a:t>
            </a: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000"/>
              <a:t>Delivery routes</a:t>
            </a: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2000"/>
              <a:t>Shipping routes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400"/>
              <a:t>Game Design and Testing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9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Works Cited</a:t>
            </a:r>
          </a:p>
        </p:txBody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"The Breadth-first Search algorithm." Khan Academy. N.p., n.d. Web. 02 May 2017. &lt;https://www.khanacademy.org/computing/computer-science/algorithms/breadth-first-search/a/the-breadth-first-search-algorithm&gt;.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/>
              <a:t>"Graph." Graph -- from Wolfram MathWorld. N.p., n.d. Web. 01 May 2017. &lt;http://mathworld.wolfram.com/Graph.html&gt;.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"Solving a Maze." Building Robots with LEGO Mindstorms NXT (2007): 327-48. Stanford.edu. Web. 1 May 2017. &lt;http://web.stanford.edu/~yinoue93/docs/Maze%20Solving.pdf&gt;.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"Threading Models." Pro .NET 1.1 Remoting, Reflection, and Threading (n.d.): 519-33. Pro .Net. Web. 2 May 2017. &lt;http://www.cems.uvm.edu/~rsnapp/teaching/cs32/lectures/tremaux.pdf&gt;.</a:t>
            </a:r>
          </a:p>
          <a:p>
            <a:pPr lvl="0">
              <a:spcBef>
                <a:spcPts val="0"/>
              </a:spcBef>
              <a:buNone/>
            </a:pPr>
            <a:r>
              <a:rPr lang="en" sz="1200"/>
              <a:t>Vol. 2, No. 2, July-December 2011, Pp. 445-449. A NEW SHORTEST PATH FINDING ALGORITHM FOR A MAZE SOLVING ROBOT WITH SIMULATOR (n.d.): n. pag. CSJournals. CSJournals. Web. 2 May 2017. &lt;http://csjournals.com/IJCSC/PDF2-2/Article_31.pdf&gt;.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Images</a:t>
            </a:r>
          </a:p>
        </p:txBody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http://www.b2b-im.com/wp-content/uploads/2014/12/question-mark-in-maze-shows-confusion_fkWJuMvu.jpg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https://upload.wikimedia.org/wikipedia/commons/thumb/1/11/Tremaux_Maze_Solving_Algorithm.gif/220px-Tremaux_Maze_Solving_Algorithm.gif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http://www.cems.uvm.edu/~rsnapp/teaching/cs32/lectures/tremaux.pdf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Representing a Maze Graphically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400"/>
              <a:t>Vertex at Junction of 3 or More Paths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400"/>
              <a:t>Vertex at Each Dead End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400"/>
              <a:t>Vertex at Start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400"/>
              <a:t>Vertex at End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 sz="2400"/>
              <a:t>Edges Between Each</a:t>
            </a:r>
            <a:r>
              <a:rPr lang="en" sz="2400"/>
              <a:t> Vertex as Connecting Paths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62"/>
            <a:ext cx="2533650" cy="31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62"/>
            <a:ext cx="2533650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5175" y="1152462"/>
            <a:ext cx="2533650" cy="31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62"/>
            <a:ext cx="2533650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5175" y="1152462"/>
            <a:ext cx="2533650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8650" y="1152462"/>
            <a:ext cx="2533650" cy="31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62"/>
            <a:ext cx="2533650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5250" y="1122025"/>
            <a:ext cx="2867049" cy="287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6348" y="445025"/>
            <a:ext cx="6042600" cy="462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